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57" r:id="rId4"/>
    <p:sldId id="263" r:id="rId5"/>
    <p:sldId id="267" r:id="rId6"/>
    <p:sldId id="265" r:id="rId7"/>
    <p:sldId id="264" r:id="rId8"/>
    <p:sldId id="258" r:id="rId9"/>
    <p:sldId id="259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428" autoAdjust="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80E663-C3DD-4FCB-AE29-13235FD9C60F}" type="doc">
      <dgm:prSet loTypeId="urn:microsoft.com/office/officeart/2005/8/layout/chart3" loCatId="relationship" qsTypeId="urn:microsoft.com/office/officeart/2005/8/quickstyle/simple1" qsCatId="simple" csTypeId="urn:microsoft.com/office/officeart/2005/8/colors/colorful1" csCatId="colorful" phldr="1"/>
      <dgm:spPr/>
    </dgm:pt>
    <dgm:pt modelId="{F484B366-C968-4ABE-A721-9F1C939A0882}">
      <dgm:prSet phldrT="[Text]" custT="1"/>
      <dgm:spPr/>
      <dgm:t>
        <a:bodyPr/>
        <a:lstStyle/>
        <a:p>
          <a:r>
            <a:rPr lang="en-IE" sz="2400" dirty="0"/>
            <a:t>In use</a:t>
          </a:r>
        </a:p>
      </dgm:t>
    </dgm:pt>
    <dgm:pt modelId="{BB858685-EBB1-46F8-A432-084885C5ABE0}" type="parTrans" cxnId="{CEF54C0F-CCBC-4EAB-A58E-29547493663C}">
      <dgm:prSet/>
      <dgm:spPr/>
      <dgm:t>
        <a:bodyPr/>
        <a:lstStyle/>
        <a:p>
          <a:endParaRPr lang="en-IE"/>
        </a:p>
      </dgm:t>
    </dgm:pt>
    <dgm:pt modelId="{58EBDBE3-E5C8-4A6B-8F0B-E02F1798A8F1}" type="sibTrans" cxnId="{CEF54C0F-CCBC-4EAB-A58E-29547493663C}">
      <dgm:prSet/>
      <dgm:spPr/>
      <dgm:t>
        <a:bodyPr/>
        <a:lstStyle/>
        <a:p>
          <a:endParaRPr lang="en-IE"/>
        </a:p>
      </dgm:t>
    </dgm:pt>
    <dgm:pt modelId="{19C8B416-32CA-46B1-BC61-64FEDC5EB69B}">
      <dgm:prSet phldrT="[Text]" custT="1"/>
      <dgm:spPr/>
      <dgm:t>
        <a:bodyPr/>
        <a:lstStyle/>
        <a:p>
          <a:r>
            <a:rPr lang="en-IE" sz="2400" dirty="0"/>
            <a:t>Disposal</a:t>
          </a:r>
        </a:p>
      </dgm:t>
    </dgm:pt>
    <dgm:pt modelId="{5D30D025-5880-42EE-A056-DF885141FAE8}" type="parTrans" cxnId="{7629731C-F397-4A2B-BDB0-BCDA2498683D}">
      <dgm:prSet/>
      <dgm:spPr/>
      <dgm:t>
        <a:bodyPr/>
        <a:lstStyle/>
        <a:p>
          <a:endParaRPr lang="en-IE"/>
        </a:p>
      </dgm:t>
    </dgm:pt>
    <dgm:pt modelId="{087A2E26-9B21-4A42-8958-CCDC1E8A503B}" type="sibTrans" cxnId="{7629731C-F397-4A2B-BDB0-BCDA2498683D}">
      <dgm:prSet/>
      <dgm:spPr/>
      <dgm:t>
        <a:bodyPr/>
        <a:lstStyle/>
        <a:p>
          <a:endParaRPr lang="en-IE"/>
        </a:p>
      </dgm:t>
    </dgm:pt>
    <dgm:pt modelId="{4FFC5DCD-8E2E-4382-AF12-8FDF84C7D4AF}">
      <dgm:prSet phldrT="[Text]" custT="1"/>
      <dgm:spPr/>
      <dgm:t>
        <a:bodyPr lIns="0" rIns="0"/>
        <a:lstStyle/>
        <a:p>
          <a:r>
            <a:rPr lang="en-IE" sz="2000" dirty="0"/>
            <a:t>Embedded</a:t>
          </a:r>
        </a:p>
      </dgm:t>
    </dgm:pt>
    <dgm:pt modelId="{A04F436E-D3AF-44A0-BD6D-F58D25A1EE6F}" type="parTrans" cxnId="{D072B9B4-33BB-4AA8-A9FE-C66FD484A3A6}">
      <dgm:prSet/>
      <dgm:spPr/>
      <dgm:t>
        <a:bodyPr/>
        <a:lstStyle/>
        <a:p>
          <a:endParaRPr lang="en-IE"/>
        </a:p>
      </dgm:t>
    </dgm:pt>
    <dgm:pt modelId="{6064ECCA-E8FD-4C3D-90E9-A90BA22E2ABE}" type="sibTrans" cxnId="{D072B9B4-33BB-4AA8-A9FE-C66FD484A3A6}">
      <dgm:prSet/>
      <dgm:spPr/>
      <dgm:t>
        <a:bodyPr/>
        <a:lstStyle/>
        <a:p>
          <a:endParaRPr lang="en-IE"/>
        </a:p>
      </dgm:t>
    </dgm:pt>
    <dgm:pt modelId="{337AA984-89A6-4C21-8D4B-6DECD36CC036}" type="pres">
      <dgm:prSet presAssocID="{C580E663-C3DD-4FCB-AE29-13235FD9C60F}" presName="compositeShape" presStyleCnt="0">
        <dgm:presLayoutVars>
          <dgm:chMax val="7"/>
          <dgm:dir/>
          <dgm:resizeHandles val="exact"/>
        </dgm:presLayoutVars>
      </dgm:prSet>
      <dgm:spPr/>
    </dgm:pt>
    <dgm:pt modelId="{079684C4-A20F-40CA-B8BC-CE74D7C1B625}" type="pres">
      <dgm:prSet presAssocID="{C580E663-C3DD-4FCB-AE29-13235FD9C60F}" presName="wedge1" presStyleLbl="node1" presStyleIdx="0" presStyleCnt="3"/>
      <dgm:spPr/>
    </dgm:pt>
    <dgm:pt modelId="{4B9F23C8-90E6-4460-BC81-D9AAC84FB6CC}" type="pres">
      <dgm:prSet presAssocID="{C580E663-C3DD-4FCB-AE29-13235FD9C60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C805220-2399-462F-9415-4EBAE1815888}" type="pres">
      <dgm:prSet presAssocID="{C580E663-C3DD-4FCB-AE29-13235FD9C60F}" presName="wedge2" presStyleLbl="node1" presStyleIdx="1" presStyleCnt="3"/>
      <dgm:spPr/>
    </dgm:pt>
    <dgm:pt modelId="{49F7146C-D501-42F5-ADE3-F9875939E306}" type="pres">
      <dgm:prSet presAssocID="{C580E663-C3DD-4FCB-AE29-13235FD9C60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50DA118-7380-4748-BAC8-957C59B8CF71}" type="pres">
      <dgm:prSet presAssocID="{C580E663-C3DD-4FCB-AE29-13235FD9C60F}" presName="wedge3" presStyleLbl="node1" presStyleIdx="2" presStyleCnt="3"/>
      <dgm:spPr/>
    </dgm:pt>
    <dgm:pt modelId="{9B88611C-5CFD-49D8-934E-4AAB61989F4D}" type="pres">
      <dgm:prSet presAssocID="{C580E663-C3DD-4FCB-AE29-13235FD9C60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EF54C0F-CCBC-4EAB-A58E-29547493663C}" srcId="{C580E663-C3DD-4FCB-AE29-13235FD9C60F}" destId="{F484B366-C968-4ABE-A721-9F1C939A0882}" srcOrd="0" destOrd="0" parTransId="{BB858685-EBB1-46F8-A432-084885C5ABE0}" sibTransId="{58EBDBE3-E5C8-4A6B-8F0B-E02F1798A8F1}"/>
    <dgm:cxn modelId="{7629731C-F397-4A2B-BDB0-BCDA2498683D}" srcId="{C580E663-C3DD-4FCB-AE29-13235FD9C60F}" destId="{19C8B416-32CA-46B1-BC61-64FEDC5EB69B}" srcOrd="1" destOrd="0" parTransId="{5D30D025-5880-42EE-A056-DF885141FAE8}" sibTransId="{087A2E26-9B21-4A42-8958-CCDC1E8A503B}"/>
    <dgm:cxn modelId="{04A4064C-764E-469F-80D4-FCE4AF1512AC}" type="presOf" srcId="{C580E663-C3DD-4FCB-AE29-13235FD9C60F}" destId="{337AA984-89A6-4C21-8D4B-6DECD36CC036}" srcOrd="0" destOrd="0" presId="urn:microsoft.com/office/officeart/2005/8/layout/chart3"/>
    <dgm:cxn modelId="{02E43154-3775-4E16-B4C7-1C4AC61962EF}" type="presOf" srcId="{4FFC5DCD-8E2E-4382-AF12-8FDF84C7D4AF}" destId="{A50DA118-7380-4748-BAC8-957C59B8CF71}" srcOrd="0" destOrd="0" presId="urn:microsoft.com/office/officeart/2005/8/layout/chart3"/>
    <dgm:cxn modelId="{56BF0F59-9253-4722-9351-C58809BD773E}" type="presOf" srcId="{4FFC5DCD-8E2E-4382-AF12-8FDF84C7D4AF}" destId="{9B88611C-5CFD-49D8-934E-4AAB61989F4D}" srcOrd="1" destOrd="0" presId="urn:microsoft.com/office/officeart/2005/8/layout/chart3"/>
    <dgm:cxn modelId="{B847C27E-5131-4219-A1BD-FFDA2447E8AD}" type="presOf" srcId="{F484B366-C968-4ABE-A721-9F1C939A0882}" destId="{4B9F23C8-90E6-4460-BC81-D9AAC84FB6CC}" srcOrd="1" destOrd="0" presId="urn:microsoft.com/office/officeart/2005/8/layout/chart3"/>
    <dgm:cxn modelId="{DA336B80-F153-4CA8-9F11-084243861E33}" type="presOf" srcId="{19C8B416-32CA-46B1-BC61-64FEDC5EB69B}" destId="{49F7146C-D501-42F5-ADE3-F9875939E306}" srcOrd="1" destOrd="0" presId="urn:microsoft.com/office/officeart/2005/8/layout/chart3"/>
    <dgm:cxn modelId="{D072B9B4-33BB-4AA8-A9FE-C66FD484A3A6}" srcId="{C580E663-C3DD-4FCB-AE29-13235FD9C60F}" destId="{4FFC5DCD-8E2E-4382-AF12-8FDF84C7D4AF}" srcOrd="2" destOrd="0" parTransId="{A04F436E-D3AF-44A0-BD6D-F58D25A1EE6F}" sibTransId="{6064ECCA-E8FD-4C3D-90E9-A90BA22E2ABE}"/>
    <dgm:cxn modelId="{9A7354BD-671E-43B3-B9DC-C59A41E1915E}" type="presOf" srcId="{19C8B416-32CA-46B1-BC61-64FEDC5EB69B}" destId="{DC805220-2399-462F-9415-4EBAE1815888}" srcOrd="0" destOrd="0" presId="urn:microsoft.com/office/officeart/2005/8/layout/chart3"/>
    <dgm:cxn modelId="{5400B3C9-0732-43B4-8868-B68C5224D0B2}" type="presOf" srcId="{F484B366-C968-4ABE-A721-9F1C939A0882}" destId="{079684C4-A20F-40CA-B8BC-CE74D7C1B625}" srcOrd="0" destOrd="0" presId="urn:microsoft.com/office/officeart/2005/8/layout/chart3"/>
    <dgm:cxn modelId="{24701698-969A-45CA-AD41-0917960917FC}" type="presParOf" srcId="{337AA984-89A6-4C21-8D4B-6DECD36CC036}" destId="{079684C4-A20F-40CA-B8BC-CE74D7C1B625}" srcOrd="0" destOrd="0" presId="urn:microsoft.com/office/officeart/2005/8/layout/chart3"/>
    <dgm:cxn modelId="{67B53244-54D0-44AB-A175-DEB81BBEEFB8}" type="presParOf" srcId="{337AA984-89A6-4C21-8D4B-6DECD36CC036}" destId="{4B9F23C8-90E6-4460-BC81-D9AAC84FB6CC}" srcOrd="1" destOrd="0" presId="urn:microsoft.com/office/officeart/2005/8/layout/chart3"/>
    <dgm:cxn modelId="{98B41801-C253-491F-B38C-C8C265988F98}" type="presParOf" srcId="{337AA984-89A6-4C21-8D4B-6DECD36CC036}" destId="{DC805220-2399-462F-9415-4EBAE1815888}" srcOrd="2" destOrd="0" presId="urn:microsoft.com/office/officeart/2005/8/layout/chart3"/>
    <dgm:cxn modelId="{E28185A1-B7F6-4B25-9386-086A0608F3C2}" type="presParOf" srcId="{337AA984-89A6-4C21-8D4B-6DECD36CC036}" destId="{49F7146C-D501-42F5-ADE3-F9875939E306}" srcOrd="3" destOrd="0" presId="urn:microsoft.com/office/officeart/2005/8/layout/chart3"/>
    <dgm:cxn modelId="{9AC95D00-CE47-47AB-A33D-6C4DB70E94B3}" type="presParOf" srcId="{337AA984-89A6-4C21-8D4B-6DECD36CC036}" destId="{A50DA118-7380-4748-BAC8-957C59B8CF71}" srcOrd="4" destOrd="0" presId="urn:microsoft.com/office/officeart/2005/8/layout/chart3"/>
    <dgm:cxn modelId="{76B5AD72-FF77-439D-B768-C25996115EA8}" type="presParOf" srcId="{337AA984-89A6-4C21-8D4B-6DECD36CC036}" destId="{9B88611C-5CFD-49D8-934E-4AAB61989F4D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684C4-A20F-40CA-B8BC-CE74D7C1B625}">
      <dsp:nvSpPr>
        <dsp:cNvPr id="0" name=""/>
        <dsp:cNvSpPr/>
      </dsp:nvSpPr>
      <dsp:spPr>
        <a:xfrm>
          <a:off x="1755613" y="277550"/>
          <a:ext cx="3453960" cy="3453960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In use</a:t>
          </a:r>
        </a:p>
      </dsp:txBody>
      <dsp:txXfrm>
        <a:off x="3633499" y="914888"/>
        <a:ext cx="1171879" cy="1151320"/>
      </dsp:txXfrm>
    </dsp:sp>
    <dsp:sp modelId="{DC805220-2399-462F-9415-4EBAE1815888}">
      <dsp:nvSpPr>
        <dsp:cNvPr id="0" name=""/>
        <dsp:cNvSpPr/>
      </dsp:nvSpPr>
      <dsp:spPr>
        <a:xfrm>
          <a:off x="1577570" y="380346"/>
          <a:ext cx="3453960" cy="3453960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Disposal</a:t>
          </a:r>
        </a:p>
      </dsp:txBody>
      <dsp:txXfrm>
        <a:off x="2523297" y="2559631"/>
        <a:ext cx="1562506" cy="1069083"/>
      </dsp:txXfrm>
    </dsp:sp>
    <dsp:sp modelId="{A50DA118-7380-4748-BAC8-957C59B8CF71}">
      <dsp:nvSpPr>
        <dsp:cNvPr id="0" name=""/>
        <dsp:cNvSpPr/>
      </dsp:nvSpPr>
      <dsp:spPr>
        <a:xfrm>
          <a:off x="1577570" y="380346"/>
          <a:ext cx="3453960" cy="3453960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/>
            <a:t>Embedded</a:t>
          </a:r>
        </a:p>
      </dsp:txBody>
      <dsp:txXfrm>
        <a:off x="1947637" y="1058803"/>
        <a:ext cx="1171879" cy="1151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EF3A4-CDA0-4B57-9580-17A7F22E2F2D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02161-6E04-4EAB-B2ED-0469967300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034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02161-6E04-4EAB-B2ED-046996730067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010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Anyone who was at this conference last year, will remember Gerry McGovern, speaking to us about the environmental impact of our industry.</a:t>
            </a:r>
          </a:p>
          <a:p>
            <a:r>
              <a:rPr lang="en-IE" dirty="0"/>
              <a:t>As I recall, that seemed to come as quite the eye-opener for many people in the room.  There was sort of a stunned silence, as a very large penny dropped…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02161-6E04-4EAB-B2ED-046996730067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5102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02161-6E04-4EAB-B2ED-046996730067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087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44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32454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4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413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932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154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781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98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068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144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131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D56CB-D783-4C7A-913A-2F02820AAC28}" type="datetimeFigureOut">
              <a:rPr lang="en-IE" smtClean="0"/>
              <a:t>23/09/2024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C3A7-7B42-4735-BB6A-126896A0566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17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48934"/>
            <a:ext cx="9144000" cy="2387600"/>
          </a:xfrm>
        </p:spPr>
        <p:txBody>
          <a:bodyPr/>
          <a:lstStyle/>
          <a:p>
            <a:r>
              <a:rPr lang="en-IE" dirty="0"/>
              <a:t>Sustainable ICT Strategies in the Irish Public Sector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5364"/>
            <a:ext cx="9144000" cy="1655762"/>
          </a:xfrm>
        </p:spPr>
        <p:txBody>
          <a:bodyPr/>
          <a:lstStyle/>
          <a:p>
            <a:r>
              <a:rPr lang="en-IE" dirty="0"/>
              <a:t>Orla Conduit</a:t>
            </a:r>
          </a:p>
        </p:txBody>
      </p:sp>
    </p:spTree>
    <p:extLst>
      <p:ext uri="{BB962C8B-B14F-4D97-AF65-F5344CB8AC3E}">
        <p14:creationId xmlns:p14="http://schemas.microsoft.com/office/powerpoint/2010/main" val="3162965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773" y="2057775"/>
            <a:ext cx="10307783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IE" sz="3200" i="1" dirty="0"/>
              <a:t>“I just took it as a given that digital was green, but the more I researched, the more the underside of digital emerged, the more I have come to believe that digital is a hidden accelerant of global warming, and a driver of a whole range of really bad human habits.”</a:t>
            </a:r>
          </a:p>
          <a:p>
            <a:pPr marL="0" indent="0" algn="r">
              <a:buNone/>
            </a:pPr>
            <a:endParaRPr lang="en-IE" dirty="0"/>
          </a:p>
          <a:p>
            <a:pPr marL="0" indent="0" algn="r">
              <a:buNone/>
            </a:pPr>
            <a:r>
              <a:rPr lang="en-IE" sz="2400" dirty="0"/>
              <a:t>-Gerry McGovern</a:t>
            </a:r>
          </a:p>
          <a:p>
            <a:pPr marL="0" indent="0" algn="r">
              <a:buNone/>
            </a:pPr>
            <a:r>
              <a:rPr lang="en-IE" sz="2400" dirty="0"/>
              <a:t>Author </a:t>
            </a:r>
          </a:p>
        </p:txBody>
      </p:sp>
    </p:spTree>
    <p:extLst>
      <p:ext uri="{BB962C8B-B14F-4D97-AF65-F5344CB8AC3E}">
        <p14:creationId xmlns:p14="http://schemas.microsoft.com/office/powerpoint/2010/main" val="1977516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49A2D77-7370-A478-11B2-18DFBA60766B}"/>
              </a:ext>
            </a:extLst>
          </p:cNvPr>
          <p:cNvGrpSpPr/>
          <p:nvPr/>
        </p:nvGrpSpPr>
        <p:grpSpPr>
          <a:xfrm>
            <a:off x="2238878" y="1269572"/>
            <a:ext cx="6833712" cy="5584886"/>
            <a:chOff x="1921636" y="1325563"/>
            <a:chExt cx="6833712" cy="5584886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ABE4A1BE-EFF9-15B3-0B0F-8DCF593F1CE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47794764"/>
                </p:ext>
              </p:extLst>
            </p:nvPr>
          </p:nvGraphicFramePr>
          <p:xfrm>
            <a:off x="1921636" y="2154197"/>
            <a:ext cx="6787145" cy="41118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id="{A714062B-4033-A870-C494-6C417979A81C}"/>
                </a:ext>
              </a:extLst>
            </p:cNvPr>
            <p:cNvSpPr/>
            <p:nvPr/>
          </p:nvSpPr>
          <p:spPr>
            <a:xfrm rot="5400000">
              <a:off x="2653960" y="1239492"/>
              <a:ext cx="5513747" cy="5685889"/>
            </a:xfrm>
            <a:prstGeom prst="blockArc">
              <a:avLst>
                <a:gd name="adj1" fmla="val 10800000"/>
                <a:gd name="adj2" fmla="val 14642509"/>
                <a:gd name="adj3" fmla="val 1863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solidFill>
                  <a:schemeClr val="tx1"/>
                </a:solidFill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85262CE1-87E9-2EF7-229D-A9E82C33216E}"/>
                </a:ext>
              </a:extLst>
            </p:cNvPr>
            <p:cNvSpPr/>
            <p:nvPr/>
          </p:nvSpPr>
          <p:spPr>
            <a:xfrm rot="5400000">
              <a:off x="2725843" y="1310631"/>
              <a:ext cx="5513747" cy="5685889"/>
            </a:xfrm>
            <a:prstGeom prst="blockArc">
              <a:avLst>
                <a:gd name="adj1" fmla="val 14658190"/>
                <a:gd name="adj2" fmla="val 18123342"/>
                <a:gd name="adj3" fmla="val 19272"/>
              </a:avLst>
            </a:prstGeom>
            <a:solidFill>
              <a:srgbClr val="DE528E"/>
            </a:solidFill>
            <a:ln>
              <a:solidFill>
                <a:srgbClr val="DE52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752651-FF76-2B30-A04D-0857BCCE1C1F}"/>
                </a:ext>
              </a:extLst>
            </p:cNvPr>
            <p:cNvSpPr txBox="1"/>
            <p:nvPr/>
          </p:nvSpPr>
          <p:spPr>
            <a:xfrm>
              <a:off x="6096000" y="1738698"/>
              <a:ext cx="11748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400" dirty="0">
                  <a:solidFill>
                    <a:schemeClr val="bg1"/>
                  </a:solidFill>
                </a:rPr>
                <a:t>Jevon’s Paradox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C2A43B-F972-9B34-F543-40B7CFEFB406}"/>
                </a:ext>
              </a:extLst>
            </p:cNvPr>
            <p:cNvSpPr txBox="1"/>
            <p:nvPr/>
          </p:nvSpPr>
          <p:spPr>
            <a:xfrm>
              <a:off x="7580536" y="4012594"/>
              <a:ext cx="11748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2400" dirty="0">
                  <a:solidFill>
                    <a:schemeClr val="bg1"/>
                  </a:solidFill>
                </a:rPr>
                <a:t>AI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FB18C48A-C182-4EE2-1FA5-9394F02D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05" y="-108495"/>
            <a:ext cx="8740320" cy="1325563"/>
          </a:xfrm>
        </p:spPr>
        <p:txBody>
          <a:bodyPr/>
          <a:lstStyle/>
          <a:p>
            <a:r>
              <a:rPr lang="en-IE" dirty="0"/>
              <a:t>ICT Climate Impact Drivers</a:t>
            </a:r>
          </a:p>
        </p:txBody>
      </p:sp>
    </p:spTree>
    <p:extLst>
      <p:ext uri="{BB962C8B-B14F-4D97-AF65-F5344CB8AC3E}">
        <p14:creationId xmlns:p14="http://schemas.microsoft.com/office/powerpoint/2010/main" val="2613768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7140" y="2693014"/>
            <a:ext cx="9382595" cy="2106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i="1" dirty="0">
                <a:solidFill>
                  <a:srgbClr val="000000"/>
                </a:solidFill>
                <a:latin typeface="BWHaasGroteskWeb"/>
              </a:rPr>
              <a:t>“If Microsoft is shooting for the moon on decarbonization, the moon is “more than five times as far away as it was in 2020”</a:t>
            </a:r>
          </a:p>
          <a:p>
            <a:endParaRPr lang="en-IE" sz="2800" i="1" dirty="0">
              <a:solidFill>
                <a:srgbClr val="000000"/>
              </a:solidFill>
              <a:latin typeface="BWHaasGroteskWeb"/>
            </a:endParaRPr>
          </a:p>
          <a:p>
            <a:pPr algn="r"/>
            <a:r>
              <a:rPr lang="en-IE" sz="2000" dirty="0">
                <a:solidFill>
                  <a:srgbClr val="000000"/>
                </a:solidFill>
                <a:latin typeface="BWHaasGroteskWeb"/>
              </a:rPr>
              <a:t>-Brad Smith</a:t>
            </a:r>
          </a:p>
          <a:p>
            <a:pPr algn="r">
              <a:lnSpc>
                <a:spcPct val="150000"/>
              </a:lnSpc>
            </a:pPr>
            <a:r>
              <a:rPr lang="en-IE" sz="2000" dirty="0">
                <a:solidFill>
                  <a:srgbClr val="000000"/>
                </a:solidFill>
                <a:latin typeface="BWHaasGroteskWeb"/>
              </a:rPr>
              <a:t>Microsoft President </a:t>
            </a:r>
            <a:endParaRPr lang="en-IE" sz="2000" dirty="0"/>
          </a:p>
        </p:txBody>
      </p:sp>
    </p:spTree>
    <p:extLst>
      <p:ext uri="{BB962C8B-B14F-4D97-AF65-F5344CB8AC3E}">
        <p14:creationId xmlns:p14="http://schemas.microsoft.com/office/powerpoint/2010/main" val="7995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85050" y="2730337"/>
            <a:ext cx="93825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4000" dirty="0">
                <a:solidFill>
                  <a:srgbClr val="000000"/>
                </a:solidFill>
                <a:latin typeface="BWHaasGroteskWeb"/>
              </a:rPr>
              <a:t>What are we doing about it?</a:t>
            </a:r>
          </a:p>
          <a:p>
            <a:endParaRPr lang="en-IE" sz="4000" dirty="0">
              <a:solidFill>
                <a:srgbClr val="000000"/>
              </a:solidFill>
              <a:latin typeface="BWHaasGroteskWeb"/>
            </a:endParaRPr>
          </a:p>
        </p:txBody>
      </p:sp>
    </p:spTree>
    <p:extLst>
      <p:ext uri="{BB962C8B-B14F-4D97-AF65-F5344CB8AC3E}">
        <p14:creationId xmlns:p14="http://schemas.microsoft.com/office/powerpoint/2010/main" val="114635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079" y="0"/>
            <a:ext cx="10515600" cy="1325563"/>
          </a:xfrm>
        </p:spPr>
        <p:txBody>
          <a:bodyPr/>
          <a:lstStyle/>
          <a:p>
            <a:r>
              <a:rPr lang="en-IE" dirty="0"/>
              <a:t>Have a strategy…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192C13-DF6C-84DD-8845-85B4B04A4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833" y="1481682"/>
            <a:ext cx="6614333" cy="450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82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691" y="156119"/>
            <a:ext cx="10515600" cy="1325563"/>
          </a:xfrm>
        </p:spPr>
        <p:txBody>
          <a:bodyPr/>
          <a:lstStyle/>
          <a:p>
            <a:r>
              <a:rPr lang="en-IE" dirty="0"/>
              <a:t>Adopt best practices….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37D423-36E1-05F6-C1AF-FF3554CCFA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804" y="1724602"/>
            <a:ext cx="10515600" cy="324709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886320-535A-0742-DEAE-A7F220511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6624"/>
            <a:ext cx="12192000" cy="380914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0C5E671-5E9F-0ED3-30D1-291535CC5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48945"/>
              </p:ext>
            </p:extLst>
          </p:nvPr>
        </p:nvGraphicFramePr>
        <p:xfrm>
          <a:off x="5542384" y="5449401"/>
          <a:ext cx="62141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98">
                  <a:extLst>
                    <a:ext uri="{9D8B030D-6E8A-4147-A177-3AD203B41FA5}">
                      <a16:colId xmlns:a16="http://schemas.microsoft.com/office/drawing/2014/main" val="1477912126"/>
                    </a:ext>
                  </a:extLst>
                </a:gridCol>
                <a:gridCol w="1035698">
                  <a:extLst>
                    <a:ext uri="{9D8B030D-6E8A-4147-A177-3AD203B41FA5}">
                      <a16:colId xmlns:a16="http://schemas.microsoft.com/office/drawing/2014/main" val="1196770085"/>
                    </a:ext>
                  </a:extLst>
                </a:gridCol>
                <a:gridCol w="1035698">
                  <a:extLst>
                    <a:ext uri="{9D8B030D-6E8A-4147-A177-3AD203B41FA5}">
                      <a16:colId xmlns:a16="http://schemas.microsoft.com/office/drawing/2014/main" val="1644776895"/>
                    </a:ext>
                  </a:extLst>
                </a:gridCol>
                <a:gridCol w="1035698">
                  <a:extLst>
                    <a:ext uri="{9D8B030D-6E8A-4147-A177-3AD203B41FA5}">
                      <a16:colId xmlns:a16="http://schemas.microsoft.com/office/drawing/2014/main" val="1748763237"/>
                    </a:ext>
                  </a:extLst>
                </a:gridCol>
                <a:gridCol w="1035698">
                  <a:extLst>
                    <a:ext uri="{9D8B030D-6E8A-4147-A177-3AD203B41FA5}">
                      <a16:colId xmlns:a16="http://schemas.microsoft.com/office/drawing/2014/main" val="523495460"/>
                    </a:ext>
                  </a:extLst>
                </a:gridCol>
                <a:gridCol w="1035698">
                  <a:extLst>
                    <a:ext uri="{9D8B030D-6E8A-4147-A177-3AD203B41FA5}">
                      <a16:colId xmlns:a16="http://schemas.microsoft.com/office/drawing/2014/main" val="251668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80%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100%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424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867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414" y="0"/>
            <a:ext cx="10515600" cy="1325563"/>
          </a:xfrm>
        </p:spPr>
        <p:txBody>
          <a:bodyPr/>
          <a:lstStyle/>
          <a:p>
            <a:r>
              <a:rPr lang="en-IE" dirty="0"/>
              <a:t>Quantify…..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B50F5-D91E-40FF-9450-5930E430A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97" y="1610984"/>
            <a:ext cx="11296488" cy="356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8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4" y="255059"/>
            <a:ext cx="10515600" cy="1325563"/>
          </a:xfrm>
        </p:spPr>
        <p:txBody>
          <a:bodyPr/>
          <a:lstStyle/>
          <a:p>
            <a:r>
              <a:rPr lang="en-IE" dirty="0"/>
              <a:t>What Next?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>
          <a:xfrm>
            <a:off x="1920551" y="3094588"/>
            <a:ext cx="10515600" cy="1792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3600" dirty="0"/>
              <a:t>    ……….keep the conversation going.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E" sz="3600" dirty="0"/>
          </a:p>
          <a:p>
            <a:pPr marL="0" indent="0">
              <a:buFont typeface="Arial" panose="020B0604020202020204" pitchFamily="34" charset="0"/>
              <a:buNone/>
            </a:pPr>
            <a:endParaRPr lang="en-IE" sz="3600" dirty="0"/>
          </a:p>
          <a:p>
            <a:pPr marL="0" indent="0">
              <a:buFont typeface="Arial" panose="020B0604020202020204" pitchFamily="34" charset="0"/>
              <a:buNone/>
            </a:pP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219561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24251" y="2913017"/>
            <a:ext cx="5734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410787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15792</TotalTime>
  <Words>219</Words>
  <Application>Microsoft Office PowerPoint</Application>
  <PresentationFormat>Widescreen</PresentationFormat>
  <Paragraphs>35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BWHaasGroteskWeb</vt:lpstr>
      <vt:lpstr>Calibri</vt:lpstr>
      <vt:lpstr>Calibri Light</vt:lpstr>
      <vt:lpstr>Office Theme</vt:lpstr>
      <vt:lpstr>Sustainable ICT Strategies in the Irish Public Sector </vt:lpstr>
      <vt:lpstr>PowerPoint Presentation</vt:lpstr>
      <vt:lpstr>ICT Climate Impact Drivers</vt:lpstr>
      <vt:lpstr>PowerPoint Presentation</vt:lpstr>
      <vt:lpstr>PowerPoint Presentation</vt:lpstr>
      <vt:lpstr>Have a strategy…</vt:lpstr>
      <vt:lpstr>Adopt best practices….</vt:lpstr>
      <vt:lpstr>Quantify…..</vt:lpstr>
      <vt:lpstr>What Next?</vt:lpstr>
      <vt:lpstr>PowerPoint Presentation</vt:lpstr>
    </vt:vector>
  </TitlesOfParts>
  <Company>Department of Justice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ICT Strategies in the Irish Public Sector</dc:title>
  <dc:creator>Orla X. Conduit</dc:creator>
  <cp:lastModifiedBy>Orla X. Conduit</cp:lastModifiedBy>
  <cp:revision>24</cp:revision>
  <dcterms:created xsi:type="dcterms:W3CDTF">2024-07-19T14:42:55Z</dcterms:created>
  <dcterms:modified xsi:type="dcterms:W3CDTF">2024-09-23T09:59:07Z</dcterms:modified>
</cp:coreProperties>
</file>